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37" r:id="rId4"/>
    <p:sldMasterId id="2147483774" r:id="rId5"/>
    <p:sldMasterId id="2147483800" r:id="rId6"/>
  </p:sldMasterIdLst>
  <p:notesMasterIdLst>
    <p:notesMasterId r:id="rId40"/>
  </p:notesMasterIdLst>
  <p:handoutMasterIdLst>
    <p:handoutMasterId r:id="rId41"/>
  </p:handoutMasterIdLst>
  <p:sldIdLst>
    <p:sldId id="393" r:id="rId7"/>
    <p:sldId id="268" r:id="rId8"/>
    <p:sldId id="346" r:id="rId9"/>
    <p:sldId id="406" r:id="rId10"/>
    <p:sldId id="353" r:id="rId11"/>
    <p:sldId id="424" r:id="rId12"/>
    <p:sldId id="352" r:id="rId13"/>
    <p:sldId id="415" r:id="rId14"/>
    <p:sldId id="348" r:id="rId15"/>
    <p:sldId id="349" r:id="rId16"/>
    <p:sldId id="355" r:id="rId17"/>
    <p:sldId id="354" r:id="rId18"/>
    <p:sldId id="356" r:id="rId19"/>
    <p:sldId id="400" r:id="rId20"/>
    <p:sldId id="357" r:id="rId21"/>
    <p:sldId id="338" r:id="rId22"/>
    <p:sldId id="358" r:id="rId23"/>
    <p:sldId id="339" r:id="rId24"/>
    <p:sldId id="340" r:id="rId25"/>
    <p:sldId id="367" r:id="rId26"/>
    <p:sldId id="270" r:id="rId27"/>
    <p:sldId id="271" r:id="rId28"/>
    <p:sldId id="435" r:id="rId29"/>
    <p:sldId id="276" r:id="rId30"/>
    <p:sldId id="407" r:id="rId31"/>
    <p:sldId id="403" r:id="rId32"/>
    <p:sldId id="285" r:id="rId33"/>
    <p:sldId id="293" r:id="rId34"/>
    <p:sldId id="408" r:id="rId35"/>
    <p:sldId id="409" r:id="rId36"/>
    <p:sldId id="414" r:id="rId37"/>
    <p:sldId id="436" r:id="rId38"/>
    <p:sldId id="36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0A69E-514B-48FF-AB23-5EE5B9492DB1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96182E-5566-4C8A-A669-F5F50913A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4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233C33-A40C-46A3-B370-D1DD969C5421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3370A5-9B4F-4578-BDF6-44CB55262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8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87395-7375-4641-BB11-3A07A9A1CD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4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83B14-4212-4F37-A1FB-E35D53D22201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5B0EF-4197-4063-B069-249BC52082CB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5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3228-D600-4236-9E5E-E0D91F4F9E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29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4212-5354-4B94-ACB6-29A1316FC4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3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BD1D-0A4B-4805-9059-67D505368E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7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A9C9-E42A-43B0-9392-00DF7AA84B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95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593F6A-9BF4-4575-B097-159703C6C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199B-C3A6-4477-88B9-99D5B22A49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88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033E-C4BB-4886-8EBA-85484A738A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17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4346-D297-4A56-B08E-ADC37C3458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3BB4-BE8D-4311-BFD5-45A95611D8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38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20E6-61B7-498D-B075-69CCEE0334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60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5DF6-528B-4009-8D04-0D0320A2BA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2434-A7EF-4948-9349-747A699403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903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7E14-6B7D-4CAF-9851-94CF6ABF62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051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EC6F-ABE3-4052-8201-804D34AB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58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74D-0F64-48D9-8D73-B6E455BA7E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29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5344-95F7-479C-A75C-693E2534D8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00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9E43-56BF-444F-A52E-2D92F926EF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196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1FF-40E1-4713-BE8A-C72CB40B1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294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7BFB-B629-4FD6-BD73-2450B762DC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5870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DB19-46B5-483F-8338-6355171FF5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205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FBFF-DB8C-41E8-8056-A2BCA5997D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13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E73F-7B18-45BF-BB40-BC8FD5E33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D39-1D19-4A63-BC97-5296ADAD28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82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D1BF-19E3-49F3-A96D-1F336F0EB5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7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B1C5-EFF8-4E3E-B27F-DACD3EFF3A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306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0FBE-649B-4C7C-89D0-CA91343B75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211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017A-21B7-4AE2-8CFA-0364EB270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3102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A4A79-6B66-42A4-86D7-A72BC2E49A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382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0CC0A-F291-454E-850B-FF0911677A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2828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0DBE-A149-4294-9DC4-8B7A86185A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889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BC68-A9E5-4A60-BBDA-1F39D37885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525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583DD0-08E3-4E32-BF15-359E8AD57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648F-22E3-45F7-A1B4-122439332D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868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52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6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28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8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01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3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50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59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15E7-B892-43A3-AAF1-5ACF4532ED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186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096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47948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620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9914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00581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272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69095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06744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5589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8231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CB51-07D6-4D6D-AE2E-56A73C5260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832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718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00971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B398-D94F-4992-ABD2-5C3627E7C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230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4B2B-8200-49DB-9343-AFD23FD200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3300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9B24-F235-4D71-93E9-BBEA559B7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637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BE44-7728-4FF5-9C7E-31635BFBDE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817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D2B3-8B5C-448E-AD0B-7C659FFBB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11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1340-125C-4F6D-9E70-4DAAF40C45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9073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3107-CAA1-4703-92C9-297C73EF73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496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6722-90CC-4579-89BC-11249FBCC4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91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5633-751A-444F-9DFC-D5A89B030C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489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A6C0-EDB8-4618-AD8F-86F4321FD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9979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52C0-9547-4D3D-9A36-372A282E05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3958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7636-AFCD-4601-B517-6A3321E3B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406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95A1-1E1E-4B03-B7C9-5EAD9ACE0E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737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87A948-A11A-47B4-ACF4-55B9BC467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1874-D4F7-49DC-A18C-C8C149331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4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E609-5981-4E57-AAA3-5DD0F69CA5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94949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C5E1E-66FF-4560-8FA6-59B26DDC8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1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F1C5F-D442-4B97-A881-F01A731A8B4D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F7D96-5CDB-4663-BCBB-D237612D28C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08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051B-8026-418A-B65C-F3E18E37BC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021C-4216-458E-B4B9-3254B02B7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1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1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94949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D1E22-1C8E-4069-B46B-4744D4DEDEEF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ga.edu/index.cf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inc.net/images/DSCF0007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inc.net/images/DSCF0007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inc.net/images/DSCF000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ga.edu/index.cf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0930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3" name="Picture 2" descr="http://extension.uga.edu/global/images/UGA-Cooperative-Extens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7" y="5748884"/>
            <a:ext cx="4260273" cy="10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4" name="TextBox 1"/>
          <p:cNvSpPr txBox="1">
            <a:spLocks noChangeArrowheads="1"/>
          </p:cNvSpPr>
          <p:nvPr/>
        </p:nvSpPr>
        <p:spPr bwMode="auto">
          <a:xfrm>
            <a:off x="6172200" y="5847195"/>
            <a:ext cx="236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Stanley Culpepper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UGA Extension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Tifton, GA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2018 Cotton Weed Management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410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71824"/>
              </p:ext>
            </p:extLst>
          </p:nvPr>
        </p:nvGraphicFramePr>
        <p:xfrm>
          <a:off x="0" y="914400"/>
          <a:ext cx="9144000" cy="360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hart" r:id="rId3" imgW="8229600" imgH="5848470" progId="MSGraph.Chart.8">
                  <p:embed followColorScheme="full"/>
                </p:oleObj>
              </mc:Choice>
              <mc:Fallback>
                <p:oleObj name="Chart" r:id="rId3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3601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Reflex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16 </a:t>
            </a: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oz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1695450" y="4495800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Direx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16 oz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3105150" y="4495800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48 oz</a:t>
            </a:r>
          </a:p>
        </p:txBody>
      </p:sp>
      <p:sp>
        <p:nvSpPr>
          <p:cNvPr id="72714" name="Text Box 6"/>
          <p:cNvSpPr txBox="1">
            <a:spLocks noChangeArrowheads="1"/>
          </p:cNvSpPr>
          <p:nvPr/>
        </p:nvSpPr>
        <p:spPr bwMode="auto">
          <a:xfrm>
            <a:off x="4495799" y="4549914"/>
            <a:ext cx="1743075" cy="125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Reflex 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Direx 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5" name="Text Box 6"/>
          <p:cNvSpPr txBox="1">
            <a:spLocks noChangeArrowheads="1"/>
          </p:cNvSpPr>
          <p:nvPr/>
        </p:nvSpPr>
        <p:spPr bwMode="auto">
          <a:xfrm>
            <a:off x="5791200" y="4572000"/>
            <a:ext cx="1885950" cy="12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Reflex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32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6" name="Text Box 6"/>
          <p:cNvSpPr txBox="1">
            <a:spLocks noChangeArrowheads="1"/>
          </p:cNvSpPr>
          <p:nvPr/>
        </p:nvSpPr>
        <p:spPr bwMode="auto">
          <a:xfrm>
            <a:off x="7372350" y="4572000"/>
            <a:ext cx="1562100" cy="12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Direx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40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7" name="TextBox 2"/>
          <p:cNvSpPr txBox="1">
            <a:spLocks noChangeArrowheads="1"/>
          </p:cNvSpPr>
          <p:nvPr/>
        </p:nvSpPr>
        <p:spPr bwMode="auto">
          <a:xfrm>
            <a:off x="571500" y="2133600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39,650 bc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8" name="TextBox 2"/>
          <p:cNvSpPr txBox="1">
            <a:spLocks noChangeArrowheads="1"/>
          </p:cNvSpPr>
          <p:nvPr/>
        </p:nvSpPr>
        <p:spPr bwMode="auto">
          <a:xfrm>
            <a:off x="2057400" y="2895600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26,840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9" name="TextBox 2"/>
          <p:cNvSpPr txBox="1">
            <a:spLocks noChangeArrowheads="1"/>
          </p:cNvSpPr>
          <p:nvPr/>
        </p:nvSpPr>
        <p:spPr bwMode="auto">
          <a:xfrm>
            <a:off x="3429000" y="128970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55,510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ab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0" name="TextBox 2"/>
          <p:cNvSpPr txBox="1">
            <a:spLocks noChangeArrowheads="1"/>
          </p:cNvSpPr>
          <p:nvPr/>
        </p:nvSpPr>
        <p:spPr bwMode="auto">
          <a:xfrm>
            <a:off x="4867275" y="3657600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4270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1" name="TextBox 2"/>
          <p:cNvSpPr txBox="1">
            <a:spLocks noChangeArrowheads="1"/>
          </p:cNvSpPr>
          <p:nvPr/>
        </p:nvSpPr>
        <p:spPr bwMode="auto">
          <a:xfrm>
            <a:off x="6238875" y="3733800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2440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2" name="TextBox 2"/>
          <p:cNvSpPr txBox="1">
            <a:spLocks noChangeArrowheads="1"/>
          </p:cNvSpPr>
          <p:nvPr/>
        </p:nvSpPr>
        <p:spPr bwMode="auto">
          <a:xfrm>
            <a:off x="7620000" y="3581400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4575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-24213" y="6477000"/>
            <a:ext cx="916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</a:rPr>
              <a:t>The non-treated control consisted of 1,464,000 </a:t>
            </a: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per acre; LSD 21 K; 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24213" y="64770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127337"/>
            <a:ext cx="9144000" cy="5693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smtClean="0">
                <a:solidFill>
                  <a:srgbClr val="FFFFFF"/>
                </a:solidFill>
                <a:latin typeface="Arial" charset="0"/>
              </a:rPr>
              <a:t>Number of emerged Palmer amaranth/A at 21 d.</a:t>
            </a:r>
            <a:endParaRPr lang="en-US" altLang="en-US" sz="3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25" y="1105037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</a:rPr>
              <a:t># of Palmer per acre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09825" y="180975"/>
            <a:ext cx="42052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Auxin Systems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46083" name="Line 5"/>
          <p:cNvSpPr>
            <a:spLocks noChangeShapeType="1"/>
          </p:cNvSpPr>
          <p:nvPr/>
        </p:nvSpPr>
        <p:spPr bwMode="auto">
          <a:xfrm>
            <a:off x="0" y="98583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1779588" y="1855788"/>
            <a:ext cx="5897562" cy="2944812"/>
          </a:xfrm>
        </p:spPr>
        <p:txBody>
          <a:bodyPr/>
          <a:lstStyle/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Clean at planting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PRE Required 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rgbClr val="FFFF00"/>
                </a:solidFill>
              </a:rPr>
              <a:t>Sequential POST’s……..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Layby:</a:t>
            </a:r>
          </a:p>
        </p:txBody>
      </p:sp>
    </p:spTree>
    <p:extLst>
      <p:ext uri="{BB962C8B-B14F-4D97-AF65-F5344CB8AC3E}">
        <p14:creationId xmlns:p14="http://schemas.microsoft.com/office/powerpoint/2010/main" val="2244999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64281"/>
              </p:ext>
            </p:extLst>
          </p:nvPr>
        </p:nvGraphicFramePr>
        <p:xfrm>
          <a:off x="-58059" y="1670251"/>
          <a:ext cx="9144000" cy="32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hart" r:id="rId3" imgW="8229600" imgH="5848470" progId="MSGraph.Chart.8">
                  <p:embed followColorScheme="full"/>
                </p:oleObj>
              </mc:Choice>
              <mc:Fallback>
                <p:oleObj name="Chart" r:id="rId3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059" y="1670251"/>
                        <a:ext cx="9144000" cy="32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164" y="76200"/>
            <a:ext cx="9144000" cy="12311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 smtClean="0">
                <a:solidFill>
                  <a:srgbClr val="FFFF00"/>
                </a:solidFill>
              </a:rPr>
              <a:t>Number of Palmer Amaranth Per Acre as Influenced by Roundup + Dicamba</a:t>
            </a:r>
            <a:endParaRPr lang="en-US" altLang="en-US" sz="3700" b="1" dirty="0">
              <a:solidFill>
                <a:srgbClr val="FFFFFF"/>
              </a:solidFill>
            </a:endParaRP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-32658" y="15240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611" y="3871033"/>
            <a:ext cx="16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145,000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4" y="6387766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FF">
                    <a:lumMod val="65000"/>
                  </a:srgbClr>
                </a:solidFill>
              </a:rPr>
              <a:t>Roundup PowerMax 1 qt/A; dicamba 0.5 lb ai/A.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6600" y="3886200"/>
            <a:ext cx="110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6534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57400" y="239515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435,000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4702628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No-POST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1" y="4724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RU + dicamba</a:t>
            </a:r>
          </a:p>
          <a:p>
            <a:pPr algn="ctr"/>
            <a:r>
              <a:rPr lang="en-US" sz="2200" b="1" dirty="0">
                <a:solidFill>
                  <a:srgbClr val="FFFFFF"/>
                </a:solidFill>
              </a:rPr>
              <a:t>twice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7169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RU + dicamba</a:t>
            </a:r>
          </a:p>
        </p:txBody>
      </p:sp>
      <p:pic>
        <p:nvPicPr>
          <p:cNvPr id="12" name="Picture 2" descr="D:\Photo's\2016 Photos\July 1\130___06\IMG_70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342" y="130730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81478"/>
              </p:ext>
            </p:extLst>
          </p:nvPr>
        </p:nvGraphicFramePr>
        <p:xfrm>
          <a:off x="-58059" y="1670251"/>
          <a:ext cx="9144000" cy="32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Chart" r:id="rId3" imgW="8229600" imgH="5848470" progId="MSGraph.Chart.8">
                  <p:embed followColorScheme="full"/>
                </p:oleObj>
              </mc:Choice>
              <mc:Fallback>
                <p:oleObj name="Chart" r:id="rId3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059" y="1670251"/>
                        <a:ext cx="9144000" cy="32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164" y="76200"/>
            <a:ext cx="9144000" cy="12311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 smtClean="0">
                <a:solidFill>
                  <a:srgbClr val="FFFF00"/>
                </a:solidFill>
              </a:rPr>
              <a:t>Number of Palmer amaranth Per Acre as Influenced by Roundup + Dicamba</a:t>
            </a:r>
            <a:endParaRPr lang="en-US" altLang="en-US" sz="3700" b="1" dirty="0">
              <a:solidFill>
                <a:srgbClr val="FFFFFF"/>
              </a:solidFill>
            </a:endParaRP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-32658" y="15240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611" y="3871033"/>
            <a:ext cx="16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145,000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4" y="6387766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FF">
                    <a:lumMod val="65000"/>
                  </a:srgbClr>
                </a:solidFill>
              </a:rPr>
              <a:t>Roundup PowerMax 1 qt/A; dicamba 0.5 lb ai/A.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6600" y="3886200"/>
            <a:ext cx="110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6534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57400" y="239515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435,000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4702628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No-POST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1" y="4724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RU + dicamba</a:t>
            </a:r>
          </a:p>
          <a:p>
            <a:pPr algn="ctr"/>
            <a:r>
              <a:rPr lang="en-US" sz="2200" b="1" dirty="0">
                <a:solidFill>
                  <a:srgbClr val="FFFFFF"/>
                </a:solidFill>
              </a:rPr>
              <a:t>twice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7169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RU + dicamba</a:t>
            </a:r>
          </a:p>
        </p:txBody>
      </p:sp>
      <p:pic>
        <p:nvPicPr>
          <p:cNvPr id="12" name="Picture 2" descr="D:\Photo's\2016 Photos\July 1\130___06\IMG_70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342" y="130730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8" y="5816071"/>
            <a:ext cx="9078684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Liberty + Residual followed by RU + Dicamba is also very effective if a little more timely!!!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52929"/>
            <a:ext cx="3962400" cy="18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47" y="18474"/>
            <a:ext cx="3874654" cy="29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369455"/>
            <a:ext cx="4266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TANK MIXTURES: 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numerous glufosinates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numerous glyphosates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Dual Mag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 Warrant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 Valor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Direx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 Staple????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724400" y="1143000"/>
            <a:ext cx="396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52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4294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Layby..critical to </a:t>
            </a:r>
            <a:r>
              <a:rPr lang="en-US" altLang="en-US" sz="4000" b="1" u="sng" kern="0" dirty="0" smtClean="0">
                <a:solidFill>
                  <a:srgbClr val="FFFF00"/>
                </a:solidFill>
              </a:rPr>
              <a:t>FARM</a:t>
            </a:r>
            <a:r>
              <a:rPr lang="en-US" altLang="en-US" sz="4000" b="1" kern="0" dirty="0" smtClean="0">
                <a:solidFill>
                  <a:srgbClr val="FFFF00"/>
                </a:solidFill>
              </a:rPr>
              <a:t> sustainability!!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65539" name="Line 5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5540" name="Picture 2" descr="D:\Photo's\Equipment\DSC06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24063"/>
            <a:ext cx="42100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 descr="http://www.bellinc.net/images/DSCF0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24063"/>
            <a:ext cx="40005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0" y="541972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66FFFF"/>
                </a:solidFill>
              </a:rPr>
              <a:t>For Palmer: </a:t>
            </a:r>
            <a:r>
              <a:rPr lang="en-US" altLang="en-US" sz="2600" dirty="0">
                <a:solidFill>
                  <a:srgbClr val="FFFFFF"/>
                </a:solidFill>
              </a:rPr>
              <a:t>Direx + MSMA; add </a:t>
            </a:r>
            <a:r>
              <a:rPr lang="en-US" altLang="en-US" sz="2600" dirty="0" smtClean="0">
                <a:solidFill>
                  <a:srgbClr val="FFFFFF"/>
                </a:solidFill>
              </a:rPr>
              <a:t>Envoke or dicamba </a:t>
            </a:r>
            <a:r>
              <a:rPr lang="en-US" altLang="en-US" sz="2600" dirty="0">
                <a:solidFill>
                  <a:srgbClr val="FFFFFF"/>
                </a:solidFill>
              </a:rPr>
              <a:t>for </a:t>
            </a:r>
            <a:r>
              <a:rPr lang="en-US" altLang="en-US" sz="2600" dirty="0" smtClean="0">
                <a:solidFill>
                  <a:srgbClr val="FFFFFF"/>
                </a:solidFill>
              </a:rPr>
              <a:t>MG.</a:t>
            </a:r>
            <a:endParaRPr lang="en-US" altLang="en-US" sz="2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66FFFF"/>
                </a:solidFill>
              </a:rPr>
              <a:t>If grasses: </a:t>
            </a:r>
            <a:r>
              <a:rPr lang="en-US" altLang="en-US" sz="2600" dirty="0">
                <a:solidFill>
                  <a:srgbClr val="FFFFFF"/>
                </a:solidFill>
              </a:rPr>
              <a:t>Roundup + Direx; add </a:t>
            </a:r>
            <a:r>
              <a:rPr lang="en-US" altLang="en-US" sz="2600" dirty="0" smtClean="0">
                <a:solidFill>
                  <a:srgbClr val="FFFFFF"/>
                </a:solidFill>
              </a:rPr>
              <a:t>Envoke or dicamba </a:t>
            </a:r>
            <a:r>
              <a:rPr lang="en-US" altLang="en-US" sz="2600" dirty="0">
                <a:solidFill>
                  <a:srgbClr val="FFFFFF"/>
                </a:solidFill>
              </a:rPr>
              <a:t>for </a:t>
            </a:r>
            <a:r>
              <a:rPr lang="en-US" altLang="en-US" sz="2600" dirty="0" smtClean="0">
                <a:solidFill>
                  <a:srgbClr val="FFFFFF"/>
                </a:solidFill>
              </a:rPr>
              <a:t>MG.</a:t>
            </a:r>
            <a:endParaRPr lang="en-US" alt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45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89867226"/>
              </p:ext>
            </p:extLst>
          </p:nvPr>
        </p:nvGraphicFramePr>
        <p:xfrm>
          <a:off x="57150" y="1479550"/>
          <a:ext cx="892492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Chart" r:id="rId4" imgW="8229687" imgH="5848381" progId="MSGraph.Chart.8">
                  <p:embed followColorScheme="full"/>
                </p:oleObj>
              </mc:Choice>
              <mc:Fallback>
                <p:oleObj name="Chart" r:id="rId4" imgW="8229687" imgH="584838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479550"/>
                        <a:ext cx="8924925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Text Box 14"/>
          <p:cNvSpPr txBox="1">
            <a:spLocks noChangeArrowheads="1"/>
          </p:cNvSpPr>
          <p:nvPr/>
        </p:nvSpPr>
        <p:spPr bwMode="auto">
          <a:xfrm>
            <a:off x="57150" y="29495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%</a:t>
            </a:r>
          </a:p>
        </p:txBody>
      </p:sp>
      <p:sp>
        <p:nvSpPr>
          <p:cNvPr id="109572" name="TextBox 1"/>
          <p:cNvSpPr txBox="1">
            <a:spLocks noChangeArrowheads="1"/>
          </p:cNvSpPr>
          <p:nvPr/>
        </p:nvSpPr>
        <p:spPr bwMode="auto">
          <a:xfrm>
            <a:off x="5638800" y="4419600"/>
            <a:ext cx="2209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dicamba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dicamba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dicamba</a:t>
            </a:r>
          </a:p>
        </p:txBody>
      </p:sp>
      <p:sp>
        <p:nvSpPr>
          <p:cNvPr id="109573" name="TextBox 2"/>
          <p:cNvSpPr txBox="1">
            <a:spLocks noChangeArrowheads="1"/>
          </p:cNvSpPr>
          <p:nvPr/>
        </p:nvSpPr>
        <p:spPr bwMode="auto">
          <a:xfrm>
            <a:off x="2353866" y="1824553"/>
            <a:ext cx="1388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cs typeface="Arial" charset="0"/>
              </a:rPr>
              <a:t>100 a</a:t>
            </a:r>
          </a:p>
        </p:txBody>
      </p:sp>
      <p:sp>
        <p:nvSpPr>
          <p:cNvPr id="109574" name="Text Box 2"/>
          <p:cNvSpPr txBox="1">
            <a:spLocks noChangeArrowheads="1"/>
          </p:cNvSpPr>
          <p:nvPr/>
        </p:nvSpPr>
        <p:spPr bwMode="auto">
          <a:xfrm>
            <a:off x="0" y="153988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800" b="1" dirty="0" smtClean="0">
                <a:solidFill>
                  <a:srgbClr val="FFFFFF"/>
                </a:solidFill>
                <a:cs typeface="Arial" charset="0"/>
              </a:rPr>
              <a:t>Overtop or Directed Layby? </a:t>
            </a:r>
            <a:r>
              <a:rPr lang="en-US" altLang="en-US" sz="38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3800" b="1" dirty="0" smtClean="0">
                <a:solidFill>
                  <a:srgbClr val="FFFFFF"/>
                </a:solidFill>
                <a:cs typeface="Arial" charset="0"/>
              </a:rPr>
              <a:t>Year 1!</a:t>
            </a:r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23813" y="94615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362700" y="197741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cs typeface="Arial" charset="0"/>
              </a:rPr>
              <a:t>95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48693"/>
            <a:ext cx="929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FFFF"/>
                </a:solidFill>
              </a:rPr>
              <a:t>Warrant + Direx PRE; **No plants visible outside of the plot area; 363,000 plants per acre in control.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Palmer Control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828800" y="4425553"/>
            <a:ext cx="2209800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dicamba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dicamba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cs typeface="Arial" charset="0"/>
              </a:rPr>
              <a:t>RU + Direx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468" y="3962400"/>
            <a:ext cx="198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0 plant/A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3810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1684 plant/A</a:t>
            </a:r>
            <a:r>
              <a:rPr lang="en-US" sz="2400" b="1" dirty="0">
                <a:solidFill>
                  <a:srgbClr val="00FFFF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71371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67588" name="Picture 2" descr="D:\Photo's\2016 Photos\July 1\130___06\IMG_7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-1" y="0"/>
            <a:ext cx="9167813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Year 2!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Photo's\2017 Photos\Oct 21\140___10\IMG_818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3998"/>
            <a:ext cx="9144000" cy="49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3505200" y="655123"/>
            <a:ext cx="1981200" cy="487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990600" y="5486400"/>
            <a:ext cx="31242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Direx + Warrant PRE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dicamba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dicamba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Direx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5486400"/>
            <a:ext cx="29718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Direx + Warrant PRE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dicamba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dicamba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</a:rPr>
              <a:t>RU + dicamba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Large Acreage – Photo After Year 3!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Photo's\2017 Photos\July 21\137___06\IMG_77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 bwMode="auto">
          <a:xfrm rot="16200000">
            <a:off x="4281699" y="1538495"/>
            <a:ext cx="617329" cy="22492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8991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200" b="1" kern="0" dirty="0" smtClean="0">
                <a:solidFill>
                  <a:srgbClr val="FFFF00"/>
                </a:solidFill>
              </a:rPr>
              <a:t>Auxin Technologies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876800" y="1447800"/>
            <a:ext cx="38862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752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STEWARDSHIP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81000" y="1447800"/>
            <a:ext cx="3886200" cy="1143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52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WEED MGMT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Photo's\Equipment\DSC00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150" y="3276600"/>
            <a:ext cx="43786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hoto's\2016 Photos\July 1\129___05\IMG_694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1" b="-3629"/>
          <a:stretch/>
        </p:blipFill>
        <p:spPr bwMode="auto">
          <a:xfrm>
            <a:off x="198783" y="3276600"/>
            <a:ext cx="42208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Line 5"/>
          <p:cNvSpPr>
            <a:spLocks noChangeShapeType="1"/>
          </p:cNvSpPr>
          <p:nvPr/>
        </p:nvSpPr>
        <p:spPr bwMode="auto">
          <a:xfrm>
            <a:off x="0" y="83343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28575"/>
            <a:ext cx="8991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500" b="1" kern="0" dirty="0" smtClean="0">
                <a:solidFill>
                  <a:srgbClr val="FFFF00"/>
                </a:solidFill>
              </a:rPr>
              <a:t>Dicamba – Engenia, FeXapan, XtendiMax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743200" y="1295400"/>
            <a:ext cx="38862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600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STEWARDSHIP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2" descr="D:\Photo's\Equipment\DSC00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770313"/>
            <a:ext cx="40640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hoto's\2016 Photos\July 1\129___05\IMG_694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1" b="-3629"/>
          <a:stretch/>
        </p:blipFill>
        <p:spPr bwMode="auto">
          <a:xfrm>
            <a:off x="4870450" y="3771900"/>
            <a:ext cx="40449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-18516" y="0"/>
            <a:ext cx="9162516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76" y="81171"/>
            <a:ext cx="85358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DICAMBA STEWARDSHIP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Label Changes – XtendiMax, Engenia, FeXapan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42" y="15240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1.  Restricted Use Pesticide</a:t>
            </a:r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en-US" sz="3000" b="1" dirty="0" smtClean="0">
                <a:solidFill>
                  <a:schemeClr val="bg1"/>
                </a:solidFill>
              </a:rPr>
              <a:t>Sunrise to Sunset </a:t>
            </a:r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en-US" sz="3000" b="1" dirty="0" smtClean="0">
                <a:solidFill>
                  <a:schemeClr val="bg1"/>
                </a:solidFill>
              </a:rPr>
              <a:t>Wind 3-10 mph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4.  Documentation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5.  Training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-18516" y="0"/>
            <a:ext cx="9162516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1171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STEWARDSHIP: </a:t>
            </a:r>
            <a:r>
              <a:rPr lang="en-US" sz="3500" b="1" dirty="0" smtClean="0">
                <a:solidFill>
                  <a:srgbClr val="FF0000"/>
                </a:solidFill>
              </a:rPr>
              <a:t>Restricted Use Pesticide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5950" y="5327650"/>
            <a:ext cx="39592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FF"/>
                </a:solidFill>
                <a:latin typeface="Arial"/>
                <a:cs typeface="+mn-cs"/>
              </a:rPr>
              <a:t>Engenia</a:t>
            </a:r>
            <a:r>
              <a:rPr lang="en-US" sz="3000" b="1" dirty="0" smtClean="0">
                <a:solidFill>
                  <a:srgbClr val="FFFFFF"/>
                </a:solidFill>
              </a:rPr>
              <a:t>™</a:t>
            </a:r>
            <a:r>
              <a:rPr lang="en-US" sz="30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n-US" sz="3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0678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FF00"/>
                </a:solidFill>
                <a:latin typeface="Arial"/>
                <a:cs typeface="+mn-cs"/>
              </a:rPr>
              <a:t>New products: critical to manage volatility</a:t>
            </a:r>
          </a:p>
        </p:txBody>
      </p:sp>
      <p:pic>
        <p:nvPicPr>
          <p:cNvPr id="7" name="Picture 2" descr="http://www.monsanto.com/Style%20Library/Images/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2667000"/>
            <a:ext cx="30035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5950" y="2590800"/>
            <a:ext cx="5988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FF"/>
                </a:solidFill>
                <a:latin typeface="Arial"/>
                <a:cs typeface="+mn-cs"/>
              </a:rPr>
              <a:t>XtendiMax</a:t>
            </a:r>
            <a:r>
              <a:rPr lang="en-US" sz="3000" b="1" dirty="0">
                <a:solidFill>
                  <a:srgbClr val="FFFFFF"/>
                </a:solidFill>
                <a:latin typeface="Arial"/>
                <a:cs typeface="+mn-cs"/>
              </a:rPr>
              <a:t>™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+mn-cs"/>
              </a:rPr>
              <a:t> with Vapor Grip Technology</a:t>
            </a:r>
            <a:r>
              <a:rPr lang="en-US" sz="3000" b="1" dirty="0">
                <a:solidFill>
                  <a:srgbClr val="FFFFFF"/>
                </a:solidFill>
                <a:latin typeface="Arial"/>
                <a:cs typeface="+mn-cs"/>
              </a:rPr>
              <a:t>™</a:t>
            </a:r>
            <a:endParaRPr lang="en-US" sz="30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9" name="Picture 6" descr="http://ts1.mm.bing.net/th?&amp;id=HN.608024935534692632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495300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4294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Layby..critical to </a:t>
            </a:r>
            <a:r>
              <a:rPr lang="en-US" altLang="en-US" sz="4000" b="1" u="sng" kern="0" dirty="0" smtClean="0">
                <a:solidFill>
                  <a:srgbClr val="FFFF00"/>
                </a:solidFill>
              </a:rPr>
              <a:t>FARM</a:t>
            </a:r>
            <a:r>
              <a:rPr lang="en-US" altLang="en-US" sz="4000" b="1" kern="0" dirty="0" smtClean="0">
                <a:solidFill>
                  <a:srgbClr val="FFFF00"/>
                </a:solidFill>
              </a:rPr>
              <a:t> sustainability!!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65539" name="Line 5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5540" name="Picture 2" descr="D:\Photo's\Equipment\DSC06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24063"/>
            <a:ext cx="42100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 descr="http://www.bellinc.net/images/DSCF0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24063"/>
            <a:ext cx="40005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0" y="541972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66FFFF"/>
                </a:solidFill>
              </a:rPr>
              <a:t>For Palmer: </a:t>
            </a:r>
            <a:r>
              <a:rPr lang="en-US" altLang="en-US" sz="2600" dirty="0">
                <a:solidFill>
                  <a:srgbClr val="FFFFFF"/>
                </a:solidFill>
              </a:rPr>
              <a:t>Direx + MSMA; add </a:t>
            </a:r>
            <a:r>
              <a:rPr lang="en-US" altLang="en-US" sz="2600" dirty="0" smtClean="0">
                <a:solidFill>
                  <a:srgbClr val="FFFFFF"/>
                </a:solidFill>
              </a:rPr>
              <a:t>Envoke or dicamba </a:t>
            </a:r>
            <a:r>
              <a:rPr lang="en-US" altLang="en-US" sz="2600" dirty="0">
                <a:solidFill>
                  <a:srgbClr val="FFFFFF"/>
                </a:solidFill>
              </a:rPr>
              <a:t>for </a:t>
            </a:r>
            <a:r>
              <a:rPr lang="en-US" altLang="en-US" sz="2600" dirty="0" smtClean="0">
                <a:solidFill>
                  <a:srgbClr val="FFFFFF"/>
                </a:solidFill>
              </a:rPr>
              <a:t>MG.</a:t>
            </a:r>
            <a:endParaRPr lang="en-US" altLang="en-US" sz="2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66FFFF"/>
                </a:solidFill>
              </a:rPr>
              <a:t>If grasses: </a:t>
            </a:r>
            <a:r>
              <a:rPr lang="en-US" altLang="en-US" sz="2600" dirty="0">
                <a:solidFill>
                  <a:srgbClr val="FFFFFF"/>
                </a:solidFill>
              </a:rPr>
              <a:t>Roundup + Direx; add </a:t>
            </a:r>
            <a:r>
              <a:rPr lang="en-US" altLang="en-US" sz="2600" dirty="0" smtClean="0">
                <a:solidFill>
                  <a:srgbClr val="FFFFFF"/>
                </a:solidFill>
              </a:rPr>
              <a:t>Envoke or dicamba </a:t>
            </a:r>
            <a:r>
              <a:rPr lang="en-US" altLang="en-US" sz="2600" dirty="0">
                <a:solidFill>
                  <a:srgbClr val="FFFFFF"/>
                </a:solidFill>
              </a:rPr>
              <a:t>for </a:t>
            </a:r>
            <a:r>
              <a:rPr lang="en-US" altLang="en-US" sz="2600" dirty="0" smtClean="0">
                <a:solidFill>
                  <a:srgbClr val="FFFFFF"/>
                </a:solidFill>
              </a:rPr>
              <a:t>MG.</a:t>
            </a:r>
            <a:endParaRPr lang="en-US" alt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2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" name="Picture 3" descr="D:\Photo's\2013 PHOTOS\June 17\104___06\IMG_1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76" y="1676400"/>
            <a:ext cx="322736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90600" y="6324600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</a:rPr>
              <a:t>5:00 AM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0279" y="805812"/>
            <a:ext cx="892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Roundup +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dicamba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Photo's\2013 PHOTOS\June 17\104___06\IMG_10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230" y="1688685"/>
            <a:ext cx="313417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477000" y="6324600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chemeClr val="bg1"/>
                </a:solidFill>
              </a:rPr>
              <a:t>8:00 </a:t>
            </a:r>
            <a:r>
              <a:rPr lang="en-US" altLang="en-US" sz="2600" b="1" dirty="0">
                <a:solidFill>
                  <a:schemeClr val="bg1"/>
                </a:solidFill>
              </a:rPr>
              <a:t>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516" y="81171"/>
            <a:ext cx="91625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00"/>
                </a:solidFill>
              </a:rPr>
              <a:t>DICMABA STEWARDSHIP: </a:t>
            </a:r>
            <a:r>
              <a:rPr lang="en-US" sz="3300" b="1" dirty="0" smtClean="0">
                <a:solidFill>
                  <a:srgbClr val="FF0000"/>
                </a:solidFill>
              </a:rPr>
              <a:t>Sunrise to Sunset</a:t>
            </a:r>
            <a:endParaRPr lang="en-US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hoto's\2017 Photos\Phone\IMG_05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52531"/>
            <a:ext cx="5317878" cy="39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516" y="81171"/>
            <a:ext cx="91625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00"/>
                </a:solidFill>
              </a:rPr>
              <a:t>DICMABA STEWARDSHIP: </a:t>
            </a:r>
            <a:r>
              <a:rPr lang="en-US" sz="3300" b="1" dirty="0" smtClean="0">
                <a:solidFill>
                  <a:srgbClr val="FF0000"/>
                </a:solidFill>
              </a:rPr>
              <a:t>Sunrise to Sunset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MUST AVOID spraying into inversions!!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066800"/>
            <a:ext cx="30480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Spray Tip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71950" y="1104900"/>
            <a:ext cx="2705100" cy="6477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Wind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71950" y="2133600"/>
            <a:ext cx="2762250" cy="6477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Land Terrain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86313" y="6096000"/>
            <a:ext cx="400050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Residue Tolerance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9600" y="1847850"/>
            <a:ext cx="30480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Spray Pressure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00888" y="2400300"/>
            <a:ext cx="1995487" cy="6477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Buffers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" y="3448050"/>
            <a:ext cx="30480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Boom Height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600" y="4267200"/>
            <a:ext cx="30480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Tank Cleanout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6057900"/>
            <a:ext cx="4019550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Proper Formulation</a:t>
            </a:r>
          </a:p>
        </p:txBody>
      </p:sp>
      <p:sp>
        <p:nvSpPr>
          <p:cNvPr id="13620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cs typeface="Arial" pitchFamily="34" charset="0"/>
              </a:rPr>
              <a:t>UGA’s 15 Factors Influencing Success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600" y="2647950"/>
            <a:ext cx="3048000" cy="647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Sprayer Speed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5276850"/>
            <a:ext cx="4019550" cy="647700"/>
          </a:xfrm>
          <a:prstGeom prst="roundRect">
            <a:avLst/>
          </a:prstGeom>
          <a:solidFill>
            <a:srgbClr val="0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Drift Control Agent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86313" y="4076700"/>
            <a:ext cx="3938587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Herbicide Footprint/ Surrounding crops</a:t>
            </a:r>
          </a:p>
        </p:txBody>
      </p:sp>
      <p:sp>
        <p:nvSpPr>
          <p:cNvPr id="136207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ap="sq">
            <a:solidFill>
              <a:srgbClr val="66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86313" y="5276850"/>
            <a:ext cx="3938587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Volatility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00525" y="3200400"/>
            <a:ext cx="3019425" cy="6477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rgbClr val="FFFFFF"/>
                </a:solidFill>
              </a:rPr>
              <a:t>Temp/Humidity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19950" y="1104900"/>
            <a:ext cx="1771650" cy="107632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Size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of Crop</a:t>
            </a:r>
          </a:p>
        </p:txBody>
      </p:sp>
    </p:spTree>
    <p:extLst>
      <p:ext uri="{BB962C8B-B14F-4D97-AF65-F5344CB8AC3E}">
        <p14:creationId xmlns:p14="http://schemas.microsoft.com/office/powerpoint/2010/main" val="899631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1171"/>
            <a:ext cx="891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00"/>
                </a:solidFill>
              </a:rPr>
              <a:t>DICAMBA STEWARDSHIP</a:t>
            </a:r>
            <a:r>
              <a:rPr lang="en-US" sz="3300" b="1" dirty="0">
                <a:solidFill>
                  <a:srgbClr val="000000"/>
                </a:solidFill>
              </a:rPr>
              <a:t>: </a:t>
            </a:r>
            <a:r>
              <a:rPr lang="en-US" sz="3300" b="1" dirty="0" smtClean="0">
                <a:solidFill>
                  <a:srgbClr val="FF0000"/>
                </a:solidFill>
              </a:rPr>
              <a:t>Documentation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0"/>
            <a:ext cx="4266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Full name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Certification number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Product name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EPA registration number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Total amount applied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Application, date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Location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Crop treated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Area treated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Training requirement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762000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11.  Application method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12.  </a:t>
            </a:r>
            <a:r>
              <a:rPr lang="en-US" sz="2400" b="1" dirty="0" smtClean="0">
                <a:solidFill>
                  <a:srgbClr val="FFFF00"/>
                </a:solidFill>
              </a:rPr>
              <a:t>Sensitive crop awareness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13.  Receipt of purchase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14.  Product label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15.  System cleanout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16.  Tank Mix products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17.  Start and finish times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18.  Nozzle selection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19.  Air temp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20.  Wind speed and direction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tandardized form approved by GDA provided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" y="6324600"/>
            <a:ext cx="906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87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76" y="81171"/>
            <a:ext cx="8535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DICAMBA STEWARDSHIP</a:t>
            </a:r>
            <a:r>
              <a:rPr lang="en-US" sz="3500" b="1" dirty="0">
                <a:solidFill>
                  <a:srgbClr val="000000"/>
                </a:solidFill>
              </a:rPr>
              <a:t>: </a:t>
            </a:r>
            <a:r>
              <a:rPr lang="en-US" sz="3500" b="1" dirty="0" smtClean="0">
                <a:solidFill>
                  <a:srgbClr val="FF0000"/>
                </a:solidFill>
              </a:rPr>
              <a:t>Training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Applicators must be trained prior to spraying Engenia, XtendiMax, or FeXapan.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Photo's\2017 Photos\James Jacob Grower Train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87713"/>
            <a:ext cx="26670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Photo's\2016 Photos\May 15\129___05\IMG_69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678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76" y="81171"/>
            <a:ext cx="8535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DICAMBA STEWARDSHIP</a:t>
            </a:r>
            <a:r>
              <a:rPr lang="en-US" sz="3500" b="1" dirty="0">
                <a:solidFill>
                  <a:srgbClr val="000000"/>
                </a:solidFill>
              </a:rPr>
              <a:t>: </a:t>
            </a:r>
            <a:r>
              <a:rPr lang="en-US" sz="3500" b="1" dirty="0" smtClean="0">
                <a:solidFill>
                  <a:srgbClr val="FF0000"/>
                </a:solidFill>
              </a:rPr>
              <a:t>Training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40" y="1143000"/>
            <a:ext cx="899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Applicators In Georgia: two options </a:t>
            </a: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UPW Classroom Training…..card.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UPW Agent One-On-One Training ..certificate.</a:t>
            </a:r>
          </a:p>
          <a:p>
            <a:pPr marL="514350" indent="-514350" algn="ctr">
              <a:buAutoNum type="arabicPeriod"/>
            </a:pPr>
            <a:endParaRPr lang="en-US" sz="3200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76" y="1828800"/>
            <a:ext cx="8383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29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1044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Weed Management Programs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46083" name="Line 5"/>
          <p:cNvSpPr>
            <a:spLocks noChangeShapeType="1"/>
          </p:cNvSpPr>
          <p:nvPr/>
        </p:nvSpPr>
        <p:spPr bwMode="auto">
          <a:xfrm>
            <a:off x="0" y="98583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2944812"/>
          </a:xfrm>
        </p:spPr>
        <p:txBody>
          <a:bodyPr/>
          <a:lstStyle/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Clean at planting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Preemergence application 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chemeClr val="bg1"/>
                </a:solidFill>
              </a:rPr>
              <a:t>Sequential Timely POST’s </a:t>
            </a:r>
            <a:r>
              <a:rPr lang="en-US" altLang="en-US" b="1" dirty="0" smtClean="0">
                <a:solidFill>
                  <a:srgbClr val="66FFFF"/>
                </a:solidFill>
              </a:rPr>
              <a:t>(most fields)</a:t>
            </a:r>
          </a:p>
          <a:p>
            <a:pPr marL="514350" indent="-514350">
              <a:lnSpc>
                <a:spcPts val="4400"/>
              </a:lnSpc>
              <a:buFontTx/>
              <a:buAutoNum type="arabicPeriod"/>
            </a:pPr>
            <a:r>
              <a:rPr lang="en-US" altLang="en-US" b="1" dirty="0" smtClean="0">
                <a:solidFill>
                  <a:srgbClr val="FFFF00"/>
                </a:solidFill>
              </a:rPr>
              <a:t>Layby…….key to our future</a:t>
            </a:r>
          </a:p>
        </p:txBody>
      </p:sp>
      <p:pic>
        <p:nvPicPr>
          <p:cNvPr id="6" name="Picture 2" descr="D:\Photo's\Equipment\DSC06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bellinc.net/images/DSCF0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452258"/>
            <a:ext cx="3048000" cy="24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hoto's\2012 PHOTOS\May1-12\2012-04-27 May 1 2012\May 1 2012 0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4461934"/>
            <a:ext cx="2743200" cy="23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583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18516" y="0"/>
            <a:ext cx="9162516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76" y="81171"/>
            <a:ext cx="8535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</a:rPr>
              <a:t>DICAMBA STEWARDSHIP</a:t>
            </a:r>
            <a:r>
              <a:rPr lang="en-US" sz="3500" b="1" dirty="0">
                <a:solidFill>
                  <a:srgbClr val="000000"/>
                </a:solidFill>
              </a:rPr>
              <a:t>: </a:t>
            </a:r>
            <a:r>
              <a:rPr lang="en-US" sz="3500" b="1" dirty="0" smtClean="0">
                <a:solidFill>
                  <a:srgbClr val="FF0000"/>
                </a:solidFill>
              </a:rPr>
              <a:t>Training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40" y="1143000"/>
            <a:ext cx="899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Applicators In Georgia: two options </a:t>
            </a: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marL="514350" indent="-514350" algn="ctr">
              <a:lnSpc>
                <a:spcPct val="150000"/>
              </a:lnSpc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UPW Classroom Training…..card.</a:t>
            </a:r>
          </a:p>
          <a:p>
            <a:pPr marL="514350" indent="-514350" algn="ctr">
              <a:lnSpc>
                <a:spcPct val="150000"/>
              </a:lnSpc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UPW Agent One-On-One Training ..certificate.</a:t>
            </a:r>
          </a:p>
          <a:p>
            <a:pPr marL="514350" indent="-514350" algn="ctr">
              <a:buFontTx/>
              <a:buAutoNum type="arabicPeriod"/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39" y="42672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FF"/>
                </a:solidFill>
              </a:rPr>
              <a:t>Person in charge of application in Georgia</a:t>
            </a:r>
          </a:p>
          <a:p>
            <a:pPr algn="ctr"/>
            <a:endParaRPr lang="en-US" sz="3200" b="1" dirty="0" smtClean="0">
              <a:solidFill>
                <a:srgbClr val="66FFFF"/>
              </a:solidFill>
            </a:endParaRPr>
          </a:p>
          <a:p>
            <a:pPr marL="514350" indent="-514350" algn="ctr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UPW Classroom Training…..card.</a:t>
            </a:r>
          </a:p>
          <a:p>
            <a:pPr marL="514350" indent="-514350" algn="ctr">
              <a:buFontTx/>
              <a:buAutoNum type="arabicPeriod"/>
            </a:pPr>
            <a:endParaRPr lang="en-US" sz="3200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76" y="1828800"/>
            <a:ext cx="8383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79576" y="4953000"/>
            <a:ext cx="8383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47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6019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FFFF"/>
                </a:solidFill>
              </a:rPr>
              <a:t>Bulloch Co.: 	March 19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Burke Co.: 	March 19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Mitchell Co.: 	March 21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Peach Co.:	March 23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Calhoun Co.:	March 28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Tift Co.: 		April 4 </a:t>
            </a:r>
            <a:endParaRPr lang="en-US" sz="3100" b="1" dirty="0">
              <a:solidFill>
                <a:srgbClr val="FFFFFF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6200" y="-76200"/>
            <a:ext cx="6034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UPW Classroom Training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7644" y="707886"/>
            <a:ext cx="57912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4312" y="3901113"/>
            <a:ext cx="6034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Laminated Handouts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74854" y="4685199"/>
            <a:ext cx="7140345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85199"/>
            <a:ext cx="37719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66FFFF"/>
                </a:solidFill>
              </a:rPr>
              <a:t>Cotton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Cole Crop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Mulch fumigation</a:t>
            </a:r>
          </a:p>
          <a:p>
            <a:r>
              <a:rPr lang="en-US" sz="3100" b="1" dirty="0" smtClean="0">
                <a:solidFill>
                  <a:srgbClr val="66FFFF"/>
                </a:solidFill>
              </a:rPr>
              <a:t>Sensitive Crops</a:t>
            </a:r>
          </a:p>
          <a:p>
            <a:endParaRPr lang="en-US" sz="3100" b="1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685199"/>
            <a:ext cx="37719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FFFF"/>
                </a:solidFill>
              </a:rPr>
              <a:t>Squash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Sweet potato</a:t>
            </a:r>
          </a:p>
          <a:p>
            <a:r>
              <a:rPr lang="en-US" sz="3100" b="1" dirty="0" smtClean="0">
                <a:solidFill>
                  <a:srgbClr val="FFFFFF"/>
                </a:solidFill>
              </a:rPr>
              <a:t>Watermelon</a:t>
            </a:r>
          </a:p>
          <a:p>
            <a:endParaRPr lang="en-US" sz="31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kern="0" dirty="0" smtClean="0"/>
              <a:t>Commonly Used PPO’s</a:t>
            </a:r>
            <a:endParaRPr lang="en-US" sz="4800" b="1" kern="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ap="sq">
            <a:solidFill>
              <a:srgbClr val="66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60784"/>
            <a:ext cx="3886200" cy="17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1060784"/>
            <a:ext cx="3505200" cy="202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" y="4210048"/>
            <a:ext cx="3467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9563"/>
            <a:ext cx="3695700" cy="12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629" y="3450048"/>
            <a:ext cx="2151371" cy="11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2962274"/>
            <a:ext cx="238509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1492" y="3533774"/>
            <a:ext cx="2490108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5624844"/>
            <a:ext cx="2642508" cy="11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5160111"/>
            <a:ext cx="2419350" cy="9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55" y="1382657"/>
            <a:ext cx="8033657" cy="43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2" descr="http://extension.uga.edu/global/images/UGA-Cooperative-Extens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258" y="5713867"/>
            <a:ext cx="45942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722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Stanley Culpepper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UGA Extension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Tifton, GA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-29030" y="0"/>
            <a:ext cx="9173029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kern="0" dirty="0" smtClean="0">
                <a:solidFill>
                  <a:srgbClr val="FFFF00"/>
                </a:solidFill>
              </a:rPr>
              <a:t>Fill out survey if auxin technology is important to you!</a:t>
            </a:r>
            <a:endParaRPr lang="en-US" altLang="en-US" sz="3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hoto's\Tillage Implements\webster deep turn stud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2" y="945683"/>
            <a:ext cx="3843875" cy="28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D:\Photo's\2012 PHOTOS\May1-12\2012-04-27 May 1 2012\May 1 2012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940056"/>
            <a:ext cx="3783052" cy="2837654"/>
          </a:xfr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7620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Auxin Systems – Clean At Planting</a:t>
            </a:r>
            <a:endParaRPr lang="en-US" alt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0" y="890588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5358626" y="922337"/>
            <a:ext cx="3124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/>
              <a:t>Cover Crop</a:t>
            </a:r>
          </a:p>
        </p:txBody>
      </p:sp>
      <p:pic>
        <p:nvPicPr>
          <p:cNvPr id="47110" name="Picture 2" descr="D:\Photo's\Equipment\DSC060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4020345"/>
            <a:ext cx="3785505" cy="2837655"/>
          </a:xfrm>
        </p:spPr>
      </p:pic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2971800" y="3996703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/>
              <a:t>Burndown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3400" y="914231"/>
            <a:ext cx="3124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 smtClean="0"/>
              <a:t>Tillage</a:t>
            </a:r>
            <a:endParaRPr lang="en-US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091485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74869351"/>
              </p:ext>
            </p:extLst>
          </p:nvPr>
        </p:nvGraphicFramePr>
        <p:xfrm>
          <a:off x="457200" y="1631950"/>
          <a:ext cx="8156636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Chart" r:id="rId4" imgW="8229687" imgH="5848381" progId="MSGraph.Chart.8">
                  <p:embed followColorScheme="full"/>
                </p:oleObj>
              </mc:Choice>
              <mc:Fallback>
                <p:oleObj name="Chart" r:id="rId4" imgW="8229687" imgH="584838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1950"/>
                        <a:ext cx="8156636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39688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" b="1" dirty="0" smtClean="0">
                <a:solidFill>
                  <a:srgbClr val="FFFFFF"/>
                </a:solidFill>
              </a:rPr>
              <a:t>Control of 3-7” Palmer Amaranth  </a:t>
            </a:r>
            <a:endParaRPr lang="en-US" altLang="en-US" sz="3900" b="1" dirty="0">
              <a:solidFill>
                <a:srgbClr val="FFFFFF"/>
              </a:solidFill>
            </a:endParaRP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57150" y="9144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9157" name="Group 2"/>
          <p:cNvGrpSpPr>
            <a:grpSpLocks/>
          </p:cNvGrpSpPr>
          <p:nvPr/>
        </p:nvGrpSpPr>
        <p:grpSpPr bwMode="auto">
          <a:xfrm>
            <a:off x="206204" y="2321713"/>
            <a:ext cx="7413796" cy="3499649"/>
            <a:chOff x="145850" y="1997859"/>
            <a:chExt cx="4411863" cy="3499575"/>
          </a:xfrm>
        </p:grpSpPr>
        <p:sp>
          <p:nvSpPr>
            <p:cNvPr id="49159" name="Text Box 14"/>
            <p:cNvSpPr txBox="1">
              <a:spLocks noChangeArrowheads="1"/>
            </p:cNvSpPr>
            <p:nvPr/>
          </p:nvSpPr>
          <p:spPr bwMode="auto">
            <a:xfrm>
              <a:off x="145850" y="229154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49160" name="TextBox 1"/>
            <p:cNvSpPr txBox="1">
              <a:spLocks noChangeArrowheads="1"/>
            </p:cNvSpPr>
            <p:nvPr/>
          </p:nvSpPr>
          <p:spPr bwMode="auto">
            <a:xfrm>
              <a:off x="895350" y="4389438"/>
              <a:ext cx="18780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FFFF"/>
                  </a:solidFill>
                </a:rPr>
                <a:t>Gramoxone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FFFF"/>
                  </a:solidFill>
                </a:rPr>
                <a:t>+ Direx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FFFF"/>
                  </a:solidFill>
                </a:rPr>
                <a:t>+ COC</a:t>
              </a:r>
            </a:p>
          </p:txBody>
        </p:sp>
        <p:sp>
          <p:nvSpPr>
            <p:cNvPr id="49161" name="TextBox 2"/>
            <p:cNvSpPr txBox="1">
              <a:spLocks noChangeArrowheads="1"/>
            </p:cNvSpPr>
            <p:nvPr/>
          </p:nvSpPr>
          <p:spPr bwMode="auto">
            <a:xfrm>
              <a:off x="1324769" y="1997859"/>
              <a:ext cx="10191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</a:rPr>
                <a:t>94 a</a:t>
              </a:r>
            </a:p>
          </p:txBody>
        </p:sp>
        <p:sp>
          <p:nvSpPr>
            <p:cNvPr id="49162" name="TextBox 2"/>
            <p:cNvSpPr txBox="1">
              <a:spLocks noChangeArrowheads="1"/>
            </p:cNvSpPr>
            <p:nvPr/>
          </p:nvSpPr>
          <p:spPr bwMode="auto">
            <a:xfrm>
              <a:off x="3490710" y="2789211"/>
              <a:ext cx="9763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</a:rPr>
                <a:t>61 c</a:t>
              </a:r>
            </a:p>
          </p:txBody>
        </p:sp>
        <p:sp>
          <p:nvSpPr>
            <p:cNvPr id="49164" name="TextBox 1"/>
            <p:cNvSpPr txBox="1">
              <a:spLocks noChangeArrowheads="1"/>
            </p:cNvSpPr>
            <p:nvPr/>
          </p:nvSpPr>
          <p:spPr bwMode="auto">
            <a:xfrm>
              <a:off x="3327401" y="4389438"/>
              <a:ext cx="12303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FFFF"/>
                  </a:solidFill>
                </a:rPr>
                <a:t>RU +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dirty="0">
                  <a:solidFill>
                    <a:srgbClr val="FFFFFF"/>
                  </a:solidFill>
                </a:rPr>
                <a:t>Clarity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" y="6330950"/>
            <a:ext cx="9086850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</a:rPr>
              <a:t>C52-15. Gramoxone, Direx, COC, &amp; Wmax = 1 qt/A; Clarity 16 </a:t>
            </a:r>
            <a:r>
              <a:rPr lang="en-US" sz="1900" dirty="0" smtClean="0">
                <a:solidFill>
                  <a:srgbClr val="FFFFFF">
                    <a:lumMod val="85000"/>
                  </a:srgbClr>
                </a:solidFill>
              </a:rPr>
              <a:t>oz/A.  </a:t>
            </a:r>
            <a:endParaRPr lang="en-US" sz="1900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01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24275" y="1790700"/>
            <a:ext cx="1695450" cy="4838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2,4-D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+ 2,4-D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2476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kern="0" dirty="0" smtClean="0">
                <a:solidFill>
                  <a:srgbClr val="FFFF00"/>
                </a:solidFill>
              </a:rPr>
              <a:t>Burndown: 2,4-D vs Dicamba When Mixed with Roundup</a:t>
            </a:r>
            <a:endParaRPr lang="en-US" altLang="en-US" sz="4800" b="1" kern="0" dirty="0" smtClean="0">
              <a:solidFill>
                <a:srgbClr val="FFFFFF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16383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0" y="1828800"/>
            <a:ext cx="2209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dicamba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 dicamba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790700"/>
            <a:ext cx="2590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Horseweed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Primrose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Radish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Cost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Plantback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1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24275" y="1790700"/>
            <a:ext cx="1695450" cy="4838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2,4-D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?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?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2476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Burndown: 2,4-D vs Dicamba When Mixed with Roundup</a:t>
            </a:r>
            <a:endParaRPr lang="en-US" altLang="en-US" sz="4000" b="1" kern="0" dirty="0" smtClean="0">
              <a:solidFill>
                <a:srgbClr val="FFFFFF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16383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24600" y="1790700"/>
            <a:ext cx="1981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dicamba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>
                <a:solidFill>
                  <a:srgbClr val="FFFFFF"/>
                </a:solidFill>
              </a:rPr>
              <a:t>?</a:t>
            </a:r>
            <a:endParaRPr lang="en-US" altLang="en-US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790700"/>
            <a:ext cx="2590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Horseweed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Primrose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Radish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Cost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Plantback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628900"/>
            <a:ext cx="8610600" cy="3314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117443"/>
            <a:ext cx="723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New formulations allow application to respective cultivars at any point before planting.</a:t>
            </a:r>
          </a:p>
          <a:p>
            <a:pPr algn="ctr"/>
            <a:endParaRPr lang="en-US" sz="3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5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24275" y="1790700"/>
            <a:ext cx="1695450" cy="4838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2,4-D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?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?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2476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Burndown: 2,4-D vs Dicamba When Mixed with Roundup</a:t>
            </a:r>
            <a:endParaRPr lang="en-US" altLang="en-US" sz="4000" b="1" kern="0" dirty="0" smtClean="0">
              <a:solidFill>
                <a:srgbClr val="FFFFFF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16383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24600" y="1790700"/>
            <a:ext cx="1981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dicamba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-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>
                <a:solidFill>
                  <a:srgbClr val="FFFFFF"/>
                </a:solidFill>
              </a:rPr>
              <a:t>?</a:t>
            </a:r>
            <a:endParaRPr lang="en-US" altLang="en-US" b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790700"/>
            <a:ext cx="2590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Horseweed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Primrose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Radish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Cost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Plantback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552700"/>
            <a:ext cx="8610600" cy="35854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117443"/>
            <a:ext cx="6019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</a:rPr>
              <a:t>New formulations allow application to respective cultivars at any point.</a:t>
            </a:r>
          </a:p>
          <a:p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319721">
            <a:off x="173173" y="2757759"/>
            <a:ext cx="8576616" cy="13675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392630">
            <a:off x="173735" y="2736787"/>
            <a:ext cx="8576616" cy="13675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355003">
            <a:off x="983931" y="2851185"/>
            <a:ext cx="69551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BAD IDEA – </a:t>
            </a:r>
            <a:r>
              <a:rPr lang="en-US" sz="3000" b="1" dirty="0" smtClean="0">
                <a:solidFill>
                  <a:srgbClr val="000000"/>
                </a:solidFill>
              </a:rPr>
              <a:t>kill at least 10 d in advance….exception is cereal grains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65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50179" name="Picture 2" descr="D:\Photo's\2016 Photos\July 1\129___05\IMG_69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0" y="-28575"/>
            <a:ext cx="9144000" cy="7080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rgbClr val="FFFF00"/>
                </a:solidFill>
              </a:rPr>
              <a:t>Auxin Systems – PRE </a:t>
            </a:r>
            <a:r>
              <a:rPr lang="en-US" altLang="en-US" sz="4000" b="1" u="sng" kern="0" dirty="0" smtClean="0">
                <a:solidFill>
                  <a:srgbClr val="FFFF00"/>
                </a:solidFill>
              </a:rPr>
              <a:t>REQUIRED</a:t>
            </a:r>
            <a:endParaRPr lang="en-US" altLang="en-US" sz="4000" b="1" u="sng" kern="0" dirty="0">
              <a:solidFill>
                <a:srgbClr val="FFFF00"/>
              </a:solidFill>
            </a:endParaRPr>
          </a:p>
        </p:txBody>
      </p:sp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 b="1" dirty="0">
                <a:solidFill>
                  <a:srgbClr val="FFFFFF"/>
                </a:solidFill>
              </a:rPr>
              <a:t>Resistance management!!!!!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b="1" dirty="0">
                <a:solidFill>
                  <a:srgbClr val="FFFFFF"/>
                </a:solidFill>
              </a:rPr>
              <a:t>Coverage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b="1" dirty="0">
                <a:solidFill>
                  <a:srgbClr val="FFFFFF"/>
                </a:solidFill>
              </a:rPr>
              <a:t>Early-season competition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solidFill>
                  <a:srgbClr val="FFFFFF"/>
                </a:solidFill>
              </a:rPr>
              <a:t>Need no injury concern, low cost ($</a:t>
            </a:r>
            <a:r>
              <a:rPr lang="en-US" altLang="en-US" sz="2400" b="1" dirty="0">
                <a:solidFill>
                  <a:srgbClr val="FFFFFF"/>
                </a:solidFill>
              </a:rPr>
              <a:t>9.18 without reward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98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11531</TotalTime>
  <Words>904</Words>
  <Application>Microsoft Office PowerPoint</Application>
  <PresentationFormat>On-screen Show (4:3)</PresentationFormat>
  <Paragraphs>281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31_Default Design</vt:lpstr>
      <vt:lpstr>1_Default Design</vt:lpstr>
      <vt:lpstr>3_Default Design</vt:lpstr>
      <vt:lpstr>5_Office Theme</vt:lpstr>
      <vt:lpstr>8_Default Design</vt:lpstr>
      <vt:lpstr>2_Default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culpepper_home</dc:creator>
  <cp:lastModifiedBy>culpepper_home</cp:lastModifiedBy>
  <cp:revision>109</cp:revision>
  <cp:lastPrinted>2017-10-23T21:27:09Z</cp:lastPrinted>
  <dcterms:created xsi:type="dcterms:W3CDTF">2017-10-23T16:08:56Z</dcterms:created>
  <dcterms:modified xsi:type="dcterms:W3CDTF">2018-08-06T13:22:59Z</dcterms:modified>
</cp:coreProperties>
</file>